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85" r:id="rId1"/>
  </p:sldMasterIdLst>
  <p:notesMasterIdLst>
    <p:notesMasterId r:id="rId21"/>
  </p:notesMasterIdLst>
  <p:sldIdLst>
    <p:sldId id="256" r:id="rId2"/>
    <p:sldId id="280" r:id="rId3"/>
    <p:sldId id="281" r:id="rId4"/>
    <p:sldId id="282" r:id="rId5"/>
    <p:sldId id="293" r:id="rId6"/>
    <p:sldId id="294" r:id="rId7"/>
    <p:sldId id="295" r:id="rId8"/>
    <p:sldId id="272" r:id="rId9"/>
    <p:sldId id="266" r:id="rId10"/>
    <p:sldId id="283" r:id="rId11"/>
    <p:sldId id="286" r:id="rId12"/>
    <p:sldId id="285" r:id="rId13"/>
    <p:sldId id="287" r:id="rId14"/>
    <p:sldId id="296" r:id="rId15"/>
    <p:sldId id="289" r:id="rId16"/>
    <p:sldId id="288" r:id="rId17"/>
    <p:sldId id="290" r:id="rId18"/>
    <p:sldId id="291" r:id="rId19"/>
    <p:sldId id="29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BC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921"/>
    <p:restoredTop sz="84639"/>
  </p:normalViewPr>
  <p:slideViewPr>
    <p:cSldViewPr snapToGrid="0" snapToObjects="1">
      <p:cViewPr>
        <p:scale>
          <a:sx n="89" d="100"/>
          <a:sy n="89" d="100"/>
        </p:scale>
        <p:origin x="-46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D6738D-9A64-1940-A18B-D4F193021736}" type="datetimeFigureOut">
              <a:rPr lang="en-US" smtClean="0"/>
              <a:t>5/23/18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95EE7-ECDF-6C4D-AD66-A8F835BDC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62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Detecting brain</a:t>
            </a:r>
            <a:r>
              <a:rPr lang="en-US" baseline="0" dirty="0" smtClean="0"/>
              <a:t> damage from head injuries (especially when asymptomatic) is necessary to prevent accumulating damage.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95EE7-ECDF-6C4D-AD66-A8F835BDC9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78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is not known why</a:t>
            </a:r>
          </a:p>
          <a:p>
            <a:r>
              <a:rPr lang="en-US" baseline="0" dirty="0" smtClean="0"/>
              <a:t>One possibility: connections of these working memory networks are damaged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95EE7-ECDF-6C4D-AD66-A8F835BDC9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88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95EE7-ECDF-6C4D-AD66-A8F835BDC9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50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www.ncbi.nlm.nih.gov</a:t>
            </a:r>
            <a:r>
              <a:rPr lang="en-US" dirty="0" smtClean="0"/>
              <a:t>/</a:t>
            </a:r>
            <a:r>
              <a:rPr lang="en-US" dirty="0" err="1" smtClean="0"/>
              <a:t>pmc</a:t>
            </a:r>
            <a:r>
              <a:rPr lang="en-US" dirty="0" smtClean="0"/>
              <a:t>/articles/PMC3498174/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95EE7-ECDF-6C4D-AD66-A8F835BDC9E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92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www.ncbi.nlm.nih.gov</a:t>
            </a:r>
            <a:r>
              <a:rPr lang="en-US" dirty="0" smtClean="0"/>
              <a:t>/</a:t>
            </a:r>
            <a:r>
              <a:rPr lang="en-US" dirty="0" err="1" smtClean="0"/>
              <a:t>pmc</a:t>
            </a:r>
            <a:r>
              <a:rPr lang="en-US" dirty="0" smtClean="0"/>
              <a:t>/articles/PMC3498174/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95EE7-ECDF-6C4D-AD66-A8F835BDC9E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26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1st</a:t>
            </a:r>
            <a:r>
              <a:rPr lang="en-US" baseline="0" dirty="0" smtClean="0"/>
              <a:t> important output: ROI reliability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95EE7-ECDF-6C4D-AD66-A8F835BDC9E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72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1st</a:t>
            </a:r>
            <a:r>
              <a:rPr lang="en-US" baseline="0" dirty="0" smtClean="0"/>
              <a:t> important output: ROI reliability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95EE7-ECDF-6C4D-AD66-A8F835BDC9E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07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important output: optimized ROIs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395EE7-ECDF-6C4D-AD66-A8F835BDC9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64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8FF9-0720-6642-B921-A729291B1DFC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DDF-6196-1C4A-BB04-A0EB87A9F40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5502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8FF9-0720-6642-B921-A729291B1DFC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DDF-6196-1C4A-BB04-A0EB87A9F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85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8FF9-0720-6642-B921-A729291B1DFC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DDF-6196-1C4A-BB04-A0EB87A9F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9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8FF9-0720-6642-B921-A729291B1DFC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DDF-6196-1C4A-BB04-A0EB87A9F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55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8FF9-0720-6642-B921-A729291B1DFC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DDF-6196-1C4A-BB04-A0EB87A9F40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8888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8FF9-0720-6642-B921-A729291B1DFC}" type="datetimeFigureOut">
              <a:rPr lang="en-US" smtClean="0"/>
              <a:t>5/23/18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DDF-6196-1C4A-BB04-A0EB87A9F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549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8FF9-0720-6642-B921-A729291B1DFC}" type="datetimeFigureOut">
              <a:rPr lang="en-US" smtClean="0"/>
              <a:t>5/23/18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DDF-6196-1C4A-BB04-A0EB87A9F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948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8FF9-0720-6642-B921-A729291B1DFC}" type="datetimeFigureOut">
              <a:rPr lang="en-US" smtClean="0"/>
              <a:t>5/23/18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DDF-6196-1C4A-BB04-A0EB87A9F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2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8FF9-0720-6642-B921-A729291B1DFC}" type="datetimeFigureOut">
              <a:rPr lang="en-US" smtClean="0"/>
              <a:t>5/23/18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DDF-6196-1C4A-BB04-A0EB87A9F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73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86F8FF9-0720-6642-B921-A729291B1DFC}" type="datetimeFigureOut">
              <a:rPr lang="en-US" smtClean="0"/>
              <a:t>5/23/18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ED00DDF-6196-1C4A-BB04-A0EB87A9F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85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F8FF9-0720-6642-B921-A729291B1DFC}" type="datetimeFigureOut">
              <a:rPr lang="en-US" smtClean="0"/>
              <a:t>5/23/18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D00DDF-6196-1C4A-BB04-A0EB87A9F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06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86F8FF9-0720-6642-B921-A729291B1DFC}" type="datetimeFigureOut">
              <a:rPr lang="en-US" smtClean="0"/>
              <a:t>5/23/18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ED00DDF-6196-1C4A-BB04-A0EB87A9F40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095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  <p:sldLayoutId id="214748419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Pitch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Guido I. </a:t>
            </a:r>
            <a:r>
              <a:rPr lang="en-US" dirty="0" smtClean="0"/>
              <a:t>Guberman – </a:t>
            </a:r>
            <a:r>
              <a:rPr lang="en-US" dirty="0" err="1" smtClean="0"/>
              <a:t>Brainhack</a:t>
            </a:r>
            <a:r>
              <a:rPr lang="en-US" dirty="0" smtClean="0"/>
              <a:t> school 2018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478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979753" cy="402336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No single way to do it: (e.g.: thresholding)</a:t>
            </a:r>
          </a:p>
          <a:p>
            <a:pPr lvl="1"/>
            <a:r>
              <a:rPr lang="en-US" sz="2800" dirty="0" smtClean="0"/>
              <a:t>High thresholding:</a:t>
            </a:r>
          </a:p>
          <a:p>
            <a:pPr lvl="2"/>
            <a:r>
              <a:rPr lang="en-US" sz="2000" dirty="0" smtClean="0"/>
              <a:t>No white-matter voxels = no tracts</a:t>
            </a:r>
          </a:p>
          <a:p>
            <a:pPr lvl="1"/>
            <a:r>
              <a:rPr lang="en-US" sz="2800" dirty="0" smtClean="0"/>
              <a:t>Low thresholding:</a:t>
            </a:r>
          </a:p>
          <a:p>
            <a:pPr lvl="2"/>
            <a:r>
              <a:rPr lang="en-US" sz="2000" dirty="0" smtClean="0"/>
              <a:t>Excessively large tracts, a lot of false positives</a:t>
            </a:r>
          </a:p>
          <a:p>
            <a:pPr lvl="2"/>
            <a:endParaRPr lang="en-US" sz="2000" dirty="0"/>
          </a:p>
          <a:p>
            <a:r>
              <a:rPr lang="en-US" sz="2600" dirty="0" smtClean="0"/>
              <a:t>Current approaches are arbitrary</a:t>
            </a:r>
          </a:p>
          <a:p>
            <a:pPr lvl="1"/>
            <a:endParaRPr lang="en-US" sz="28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848" y="1845734"/>
            <a:ext cx="4918526" cy="37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1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calculating ROI “reliability”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97280" y="2069364"/>
            <a:ext cx="5274488" cy="4175637"/>
            <a:chOff x="8099266" y="2287501"/>
            <a:chExt cx="3751298" cy="29697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9266" y="2287501"/>
              <a:ext cx="3751298" cy="2969778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8485068" y="3026532"/>
              <a:ext cx="322304" cy="322304"/>
            </a:xfrm>
            <a:prstGeom prst="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652611" y="2566979"/>
              <a:ext cx="322304" cy="322304"/>
            </a:xfrm>
            <a:prstGeom prst="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/>
          <p:cNvSpPr/>
          <p:nvPr/>
        </p:nvSpPr>
        <p:spPr>
          <a:xfrm>
            <a:off x="1814623" y="3168210"/>
            <a:ext cx="146660" cy="146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906931" y="3312822"/>
            <a:ext cx="146660" cy="146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887953" y="2507938"/>
            <a:ext cx="1393398" cy="709268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328147" y="2507938"/>
            <a:ext cx="146660" cy="146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507937" y="2717029"/>
            <a:ext cx="146660" cy="146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endCxn id="17" idx="2"/>
          </p:cNvCxnSpPr>
          <p:nvPr/>
        </p:nvCxnSpPr>
        <p:spPr>
          <a:xfrm flipV="1">
            <a:off x="1978815" y="2915495"/>
            <a:ext cx="1529123" cy="473932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092108" y="2557391"/>
            <a:ext cx="1309369" cy="630098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52145" y="2772016"/>
            <a:ext cx="1521023" cy="744015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6619987" y="2153330"/>
                <a:ext cx="2642070" cy="855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X=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s-I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CA" sz="3200" b="0" i="1" smtClean="0">
                            <a:latin typeface="Cambria Math" charset="0"/>
                          </a:rPr>
                          <m:t>#</m:t>
                        </m:r>
                        <m:r>
                          <a:rPr lang="en-CA" sz="3200" b="0" i="1" smtClean="0">
                            <a:latin typeface="Cambria Math" charset="0"/>
                          </a:rPr>
                          <m:t>𝑠𝑡𝑟𝑠</m:t>
                        </m:r>
                      </m:num>
                      <m:den>
                        <m:r>
                          <a:rPr lang="en-CA" sz="3200" b="0" i="1" smtClean="0">
                            <a:latin typeface="Cambria Math" charset="0"/>
                          </a:rPr>
                          <m:t>𝑡𝑟𝑎𝑐𝑡</m:t>
                        </m:r>
                        <m:r>
                          <a:rPr lang="en-CA" sz="3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CA" sz="3200" b="0" i="1" smtClean="0">
                            <a:latin typeface="Cambria Math" charset="0"/>
                          </a:rPr>
                          <m:t>𝑠𝑝𝑟𝑒𝑎𝑑</m:t>
                        </m:r>
                        <m:r>
                          <a:rPr lang="en-CA" sz="3200" b="0" i="1" baseline="30000" smtClean="0">
                            <a:latin typeface="Cambria Math" charset="0"/>
                          </a:rPr>
                          <m:t>1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987" y="2153330"/>
                <a:ext cx="2642070" cy="855875"/>
              </a:xfrm>
              <a:prstGeom prst="rect">
                <a:avLst/>
              </a:prstGeom>
              <a:blipFill rotWithShape="0">
                <a:blip r:embed="rId4"/>
                <a:stretch>
                  <a:fillRect l="-6005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9922211" y="5957281"/>
            <a:ext cx="226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1: </a:t>
            </a:r>
            <a:r>
              <a:rPr lang="en-US" dirty="0" err="1" smtClean="0"/>
              <a:t>Yeatman</a:t>
            </a:r>
            <a:r>
              <a:rPr lang="en-US" dirty="0" smtClean="0"/>
              <a:t> et al. 2012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04000" y="3431822"/>
            <a:ext cx="50687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eriod"/>
            </a:pPr>
            <a:r>
              <a:rPr lang="en-US" sz="2400" dirty="0" smtClean="0"/>
              <a:t>Run </a:t>
            </a:r>
            <a:r>
              <a:rPr lang="en-US" sz="2400" dirty="0" err="1" smtClean="0"/>
              <a:t>tractography</a:t>
            </a:r>
            <a:r>
              <a:rPr lang="en-US" sz="2400" dirty="0" smtClean="0"/>
              <a:t> by seeding from a pair of ROIs</a:t>
            </a:r>
          </a:p>
          <a:p>
            <a:pPr marL="342900" indent="-342900">
              <a:buAutoNum type="alphaUcPeriod"/>
            </a:pPr>
            <a:r>
              <a:rPr lang="en-US" sz="2400" dirty="0" smtClean="0"/>
              <a:t>Calculate X</a:t>
            </a:r>
          </a:p>
          <a:p>
            <a:pPr marL="342900" indent="-342900">
              <a:buAutoNum type="alphaUcPeriod"/>
            </a:pPr>
            <a:r>
              <a:rPr lang="en-US" sz="2400" dirty="0" smtClean="0"/>
              <a:t>Repeat for incrementally larger numbers of seeds-per-voxel</a:t>
            </a:r>
          </a:p>
        </p:txBody>
      </p:sp>
    </p:spTree>
    <p:extLst>
      <p:ext uri="{BB962C8B-B14F-4D97-AF65-F5344CB8AC3E}">
        <p14:creationId xmlns:p14="http://schemas.microsoft.com/office/powerpoint/2010/main" val="177071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“Unreliable” ROIs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97280" y="2069364"/>
            <a:ext cx="5274488" cy="4175637"/>
            <a:chOff x="8099266" y="2287501"/>
            <a:chExt cx="3751298" cy="29697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9266" y="2287501"/>
              <a:ext cx="3751298" cy="2969778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8485068" y="3026532"/>
              <a:ext cx="322304" cy="322304"/>
            </a:xfrm>
            <a:prstGeom prst="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652611" y="2566979"/>
              <a:ext cx="322304" cy="322304"/>
            </a:xfrm>
            <a:prstGeom prst="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/>
          <p:cNvSpPr/>
          <p:nvPr/>
        </p:nvSpPr>
        <p:spPr>
          <a:xfrm>
            <a:off x="1814623" y="3168210"/>
            <a:ext cx="146660" cy="146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906931" y="3312822"/>
            <a:ext cx="146660" cy="146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887953" y="2507938"/>
            <a:ext cx="1393398" cy="709268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328147" y="2507938"/>
            <a:ext cx="146660" cy="146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507937" y="2717029"/>
            <a:ext cx="146660" cy="146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endCxn id="17" idx="2"/>
          </p:cNvCxnSpPr>
          <p:nvPr/>
        </p:nvCxnSpPr>
        <p:spPr>
          <a:xfrm flipV="1">
            <a:off x="1978815" y="2915495"/>
            <a:ext cx="1529123" cy="473932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092108" y="2557391"/>
            <a:ext cx="1309369" cy="630098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52145" y="2772016"/>
            <a:ext cx="1521023" cy="744015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7036506" y="2487557"/>
                <a:ext cx="2478435" cy="855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X=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s-I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CA" sz="3200" b="0" i="1" smtClean="0">
                            <a:latin typeface="Cambria Math" charset="0"/>
                          </a:rPr>
                          <m:t>#</m:t>
                        </m:r>
                        <m:r>
                          <a:rPr lang="en-CA" sz="3200" b="0" i="1" smtClean="0">
                            <a:latin typeface="Cambria Math" charset="0"/>
                          </a:rPr>
                          <m:t>𝑠𝑡𝑟𝑠</m:t>
                        </m:r>
                      </m:num>
                      <m:den>
                        <m:r>
                          <a:rPr lang="en-CA" sz="3200" b="0" i="1" smtClean="0">
                            <a:latin typeface="Cambria Math" charset="0"/>
                          </a:rPr>
                          <m:t>𝑡𝑟𝑎𝑐𝑡</m:t>
                        </m:r>
                        <m:r>
                          <a:rPr lang="en-CA" sz="3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CA" sz="3200" b="0" i="1" smtClean="0">
                            <a:latin typeface="Cambria Math" charset="0"/>
                          </a:rPr>
                          <m:t>𝑠𝑝𝑟𝑒𝑎𝑑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6506" y="2487557"/>
                <a:ext cx="2478435" cy="855875"/>
              </a:xfrm>
              <a:prstGeom prst="rect">
                <a:avLst/>
              </a:prstGeom>
              <a:blipFill rotWithShape="0">
                <a:blip r:embed="rId4"/>
                <a:stretch>
                  <a:fillRect l="-614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/>
          <p:cNvSpPr/>
          <p:nvPr/>
        </p:nvSpPr>
        <p:spPr>
          <a:xfrm>
            <a:off x="1686218" y="3328878"/>
            <a:ext cx="146660" cy="146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563246" y="2500022"/>
            <a:ext cx="146660" cy="146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4" idx="3"/>
          </p:cNvCxnSpPr>
          <p:nvPr/>
        </p:nvCxnSpPr>
        <p:spPr>
          <a:xfrm flipV="1">
            <a:off x="2092907" y="2600446"/>
            <a:ext cx="1517319" cy="734615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1762018" y="2332234"/>
            <a:ext cx="1731195" cy="1068512"/>
          </a:xfrm>
          <a:custGeom>
            <a:avLst/>
            <a:gdLst>
              <a:gd name="connsiteX0" fmla="*/ 0 w 1731195"/>
              <a:gd name="connsiteY0" fmla="*/ 1068512 h 1068512"/>
              <a:gd name="connsiteX1" fmla="*/ 5137 w 1731195"/>
              <a:gd name="connsiteY1" fmla="*/ 621586 h 1068512"/>
              <a:gd name="connsiteX2" fmla="*/ 15411 w 1731195"/>
              <a:gd name="connsiteY2" fmla="*/ 513708 h 1068512"/>
              <a:gd name="connsiteX3" fmla="*/ 30822 w 1731195"/>
              <a:gd name="connsiteY3" fmla="*/ 472611 h 1068512"/>
              <a:gd name="connsiteX4" fmla="*/ 41097 w 1731195"/>
              <a:gd name="connsiteY4" fmla="*/ 436651 h 1068512"/>
              <a:gd name="connsiteX5" fmla="*/ 51371 w 1731195"/>
              <a:gd name="connsiteY5" fmla="*/ 405829 h 1068512"/>
              <a:gd name="connsiteX6" fmla="*/ 82193 w 1731195"/>
              <a:gd name="connsiteY6" fmla="*/ 323636 h 1068512"/>
              <a:gd name="connsiteX7" fmla="*/ 113016 w 1731195"/>
              <a:gd name="connsiteY7" fmla="*/ 297950 h 1068512"/>
              <a:gd name="connsiteX8" fmla="*/ 277402 w 1731195"/>
              <a:gd name="connsiteY8" fmla="*/ 328773 h 1068512"/>
              <a:gd name="connsiteX9" fmla="*/ 328773 w 1731195"/>
              <a:gd name="connsiteY9" fmla="*/ 369869 h 1068512"/>
              <a:gd name="connsiteX10" fmla="*/ 349321 w 1731195"/>
              <a:gd name="connsiteY10" fmla="*/ 395555 h 1068512"/>
              <a:gd name="connsiteX11" fmla="*/ 390418 w 1731195"/>
              <a:gd name="connsiteY11" fmla="*/ 436651 h 1068512"/>
              <a:gd name="connsiteX12" fmla="*/ 426378 w 1731195"/>
              <a:gd name="connsiteY12" fmla="*/ 462337 h 1068512"/>
              <a:gd name="connsiteX13" fmla="*/ 452063 w 1731195"/>
              <a:gd name="connsiteY13" fmla="*/ 467474 h 1068512"/>
              <a:gd name="connsiteX14" fmla="*/ 488022 w 1731195"/>
              <a:gd name="connsiteY14" fmla="*/ 462337 h 1068512"/>
              <a:gd name="connsiteX15" fmla="*/ 539393 w 1731195"/>
              <a:gd name="connsiteY15" fmla="*/ 410966 h 1068512"/>
              <a:gd name="connsiteX16" fmla="*/ 575353 w 1731195"/>
              <a:gd name="connsiteY16" fmla="*/ 349321 h 1068512"/>
              <a:gd name="connsiteX17" fmla="*/ 595901 w 1731195"/>
              <a:gd name="connsiteY17" fmla="*/ 323636 h 1068512"/>
              <a:gd name="connsiteX18" fmla="*/ 647272 w 1731195"/>
              <a:gd name="connsiteY18" fmla="*/ 261991 h 1068512"/>
              <a:gd name="connsiteX19" fmla="*/ 688369 w 1731195"/>
              <a:gd name="connsiteY19" fmla="*/ 251717 h 1068512"/>
              <a:gd name="connsiteX20" fmla="*/ 734602 w 1731195"/>
              <a:gd name="connsiteY20" fmla="*/ 277402 h 1068512"/>
              <a:gd name="connsiteX21" fmla="*/ 750013 w 1731195"/>
              <a:gd name="connsiteY21" fmla="*/ 313362 h 1068512"/>
              <a:gd name="connsiteX22" fmla="*/ 760288 w 1731195"/>
              <a:gd name="connsiteY22" fmla="*/ 328773 h 1068512"/>
              <a:gd name="connsiteX23" fmla="*/ 806521 w 1731195"/>
              <a:gd name="connsiteY23" fmla="*/ 333910 h 1068512"/>
              <a:gd name="connsiteX24" fmla="*/ 796247 w 1731195"/>
              <a:gd name="connsiteY24" fmla="*/ 349321 h 1068512"/>
              <a:gd name="connsiteX25" fmla="*/ 816795 w 1731195"/>
              <a:gd name="connsiteY25" fmla="*/ 344184 h 1068512"/>
              <a:gd name="connsiteX26" fmla="*/ 857892 w 1731195"/>
              <a:gd name="connsiteY26" fmla="*/ 313362 h 1068512"/>
              <a:gd name="connsiteX27" fmla="*/ 878440 w 1731195"/>
              <a:gd name="connsiteY27" fmla="*/ 287676 h 1068512"/>
              <a:gd name="connsiteX28" fmla="*/ 914400 w 1731195"/>
              <a:gd name="connsiteY28" fmla="*/ 220894 h 1068512"/>
              <a:gd name="connsiteX29" fmla="*/ 929811 w 1731195"/>
              <a:gd name="connsiteY29" fmla="*/ 174660 h 1068512"/>
              <a:gd name="connsiteX30" fmla="*/ 950360 w 1731195"/>
              <a:gd name="connsiteY30" fmla="*/ 143838 h 1068512"/>
              <a:gd name="connsiteX31" fmla="*/ 965771 w 1731195"/>
              <a:gd name="connsiteY31" fmla="*/ 138701 h 1068512"/>
              <a:gd name="connsiteX32" fmla="*/ 1012004 w 1731195"/>
              <a:gd name="connsiteY32" fmla="*/ 128427 h 1068512"/>
              <a:gd name="connsiteX33" fmla="*/ 1006867 w 1731195"/>
              <a:gd name="connsiteY33" fmla="*/ 210620 h 1068512"/>
              <a:gd name="connsiteX34" fmla="*/ 996593 w 1731195"/>
              <a:gd name="connsiteY34" fmla="*/ 226031 h 1068512"/>
              <a:gd name="connsiteX35" fmla="*/ 991456 w 1731195"/>
              <a:gd name="connsiteY35" fmla="*/ 251717 h 1068512"/>
              <a:gd name="connsiteX36" fmla="*/ 986319 w 1731195"/>
              <a:gd name="connsiteY36" fmla="*/ 267128 h 1068512"/>
              <a:gd name="connsiteX37" fmla="*/ 1001730 w 1731195"/>
              <a:gd name="connsiteY37" fmla="*/ 282539 h 1068512"/>
              <a:gd name="connsiteX38" fmla="*/ 1078786 w 1731195"/>
              <a:gd name="connsiteY38" fmla="*/ 282539 h 1068512"/>
              <a:gd name="connsiteX39" fmla="*/ 1099335 w 1731195"/>
              <a:gd name="connsiteY39" fmla="*/ 261991 h 1068512"/>
              <a:gd name="connsiteX40" fmla="*/ 1140431 w 1731195"/>
              <a:gd name="connsiteY40" fmla="*/ 241442 h 1068512"/>
              <a:gd name="connsiteX41" fmla="*/ 1160980 w 1731195"/>
              <a:gd name="connsiteY41" fmla="*/ 215757 h 1068512"/>
              <a:gd name="connsiteX42" fmla="*/ 1171254 w 1731195"/>
              <a:gd name="connsiteY42" fmla="*/ 174660 h 1068512"/>
              <a:gd name="connsiteX43" fmla="*/ 1196939 w 1731195"/>
              <a:gd name="connsiteY43" fmla="*/ 113015 h 1068512"/>
              <a:gd name="connsiteX44" fmla="*/ 1212351 w 1731195"/>
              <a:gd name="connsiteY44" fmla="*/ 66782 h 1068512"/>
              <a:gd name="connsiteX45" fmla="*/ 1243173 w 1731195"/>
              <a:gd name="connsiteY45" fmla="*/ 41096 h 1068512"/>
              <a:gd name="connsiteX46" fmla="*/ 1263721 w 1731195"/>
              <a:gd name="connsiteY46" fmla="*/ 25685 h 1068512"/>
              <a:gd name="connsiteX47" fmla="*/ 1279133 w 1731195"/>
              <a:gd name="connsiteY47" fmla="*/ 10274 h 1068512"/>
              <a:gd name="connsiteX48" fmla="*/ 1309955 w 1731195"/>
              <a:gd name="connsiteY48" fmla="*/ 0 h 1068512"/>
              <a:gd name="connsiteX49" fmla="*/ 1438382 w 1731195"/>
              <a:gd name="connsiteY49" fmla="*/ 5137 h 1068512"/>
              <a:gd name="connsiteX50" fmla="*/ 1458930 w 1731195"/>
              <a:gd name="connsiteY50" fmla="*/ 20548 h 1068512"/>
              <a:gd name="connsiteX51" fmla="*/ 1479479 w 1731195"/>
              <a:gd name="connsiteY51" fmla="*/ 25685 h 1068512"/>
              <a:gd name="connsiteX52" fmla="*/ 1535986 w 1731195"/>
              <a:gd name="connsiteY52" fmla="*/ 51370 h 1068512"/>
              <a:gd name="connsiteX53" fmla="*/ 1551398 w 1731195"/>
              <a:gd name="connsiteY53" fmla="*/ 56508 h 1068512"/>
              <a:gd name="connsiteX54" fmla="*/ 1566809 w 1731195"/>
              <a:gd name="connsiteY54" fmla="*/ 61645 h 1068512"/>
              <a:gd name="connsiteX55" fmla="*/ 1597631 w 1731195"/>
              <a:gd name="connsiteY55" fmla="*/ 77056 h 1068512"/>
              <a:gd name="connsiteX56" fmla="*/ 1633591 w 1731195"/>
              <a:gd name="connsiteY56" fmla="*/ 97604 h 1068512"/>
              <a:gd name="connsiteX57" fmla="*/ 1649002 w 1731195"/>
              <a:gd name="connsiteY57" fmla="*/ 102741 h 1068512"/>
              <a:gd name="connsiteX58" fmla="*/ 1664413 w 1731195"/>
              <a:gd name="connsiteY58" fmla="*/ 113015 h 1068512"/>
              <a:gd name="connsiteX59" fmla="*/ 1679825 w 1731195"/>
              <a:gd name="connsiteY59" fmla="*/ 118153 h 1068512"/>
              <a:gd name="connsiteX60" fmla="*/ 1710647 w 1731195"/>
              <a:gd name="connsiteY60" fmla="*/ 138701 h 1068512"/>
              <a:gd name="connsiteX61" fmla="*/ 1731195 w 1731195"/>
              <a:gd name="connsiteY61" fmla="*/ 148975 h 1068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731195" h="1068512">
                <a:moveTo>
                  <a:pt x="0" y="1068512"/>
                </a:moveTo>
                <a:cubicBezTo>
                  <a:pt x="1712" y="919537"/>
                  <a:pt x="1000" y="770514"/>
                  <a:pt x="5137" y="621586"/>
                </a:cubicBezTo>
                <a:cubicBezTo>
                  <a:pt x="6140" y="585478"/>
                  <a:pt x="9274" y="549305"/>
                  <a:pt x="15411" y="513708"/>
                </a:cubicBezTo>
                <a:cubicBezTo>
                  <a:pt x="17897" y="499290"/>
                  <a:pt x="26195" y="486491"/>
                  <a:pt x="30822" y="472611"/>
                </a:cubicBezTo>
                <a:cubicBezTo>
                  <a:pt x="34764" y="460784"/>
                  <a:pt x="37431" y="448566"/>
                  <a:pt x="41097" y="436651"/>
                </a:cubicBezTo>
                <a:cubicBezTo>
                  <a:pt x="44282" y="426300"/>
                  <a:pt x="48396" y="416242"/>
                  <a:pt x="51371" y="405829"/>
                </a:cubicBezTo>
                <a:cubicBezTo>
                  <a:pt x="58251" y="381748"/>
                  <a:pt x="63040" y="342790"/>
                  <a:pt x="82193" y="323636"/>
                </a:cubicBezTo>
                <a:cubicBezTo>
                  <a:pt x="101970" y="303858"/>
                  <a:pt x="91559" y="312254"/>
                  <a:pt x="113016" y="297950"/>
                </a:cubicBezTo>
                <a:cubicBezTo>
                  <a:pt x="167325" y="304217"/>
                  <a:pt x="229733" y="296001"/>
                  <a:pt x="277402" y="328773"/>
                </a:cubicBezTo>
                <a:cubicBezTo>
                  <a:pt x="295472" y="341196"/>
                  <a:pt x="312704" y="354947"/>
                  <a:pt x="328773" y="369869"/>
                </a:cubicBezTo>
                <a:cubicBezTo>
                  <a:pt x="336808" y="377330"/>
                  <a:pt x="341884" y="387498"/>
                  <a:pt x="349321" y="395555"/>
                </a:cubicBezTo>
                <a:cubicBezTo>
                  <a:pt x="362461" y="409790"/>
                  <a:pt x="376719" y="422952"/>
                  <a:pt x="390418" y="436651"/>
                </a:cubicBezTo>
                <a:cubicBezTo>
                  <a:pt x="402930" y="449163"/>
                  <a:pt x="406478" y="454377"/>
                  <a:pt x="426378" y="462337"/>
                </a:cubicBezTo>
                <a:cubicBezTo>
                  <a:pt x="434485" y="465580"/>
                  <a:pt x="443501" y="465762"/>
                  <a:pt x="452063" y="467474"/>
                </a:cubicBezTo>
                <a:cubicBezTo>
                  <a:pt x="464049" y="465762"/>
                  <a:pt x="476721" y="466684"/>
                  <a:pt x="488022" y="462337"/>
                </a:cubicBezTo>
                <a:cubicBezTo>
                  <a:pt x="516874" y="451240"/>
                  <a:pt x="524240" y="435762"/>
                  <a:pt x="539393" y="410966"/>
                </a:cubicBezTo>
                <a:cubicBezTo>
                  <a:pt x="551798" y="390667"/>
                  <a:pt x="560492" y="367897"/>
                  <a:pt x="575353" y="349321"/>
                </a:cubicBezTo>
                <a:cubicBezTo>
                  <a:pt x="582202" y="340759"/>
                  <a:pt x="589613" y="332618"/>
                  <a:pt x="595901" y="323636"/>
                </a:cubicBezTo>
                <a:cubicBezTo>
                  <a:pt x="608211" y="306050"/>
                  <a:pt x="624322" y="266581"/>
                  <a:pt x="647272" y="261991"/>
                </a:cubicBezTo>
                <a:cubicBezTo>
                  <a:pt x="678267" y="255792"/>
                  <a:pt x="664674" y="259615"/>
                  <a:pt x="688369" y="251717"/>
                </a:cubicBezTo>
                <a:cubicBezTo>
                  <a:pt x="703780" y="260279"/>
                  <a:pt x="720957" y="266238"/>
                  <a:pt x="734602" y="277402"/>
                </a:cubicBezTo>
                <a:cubicBezTo>
                  <a:pt x="743648" y="284804"/>
                  <a:pt x="745035" y="303407"/>
                  <a:pt x="750013" y="313362"/>
                </a:cubicBezTo>
                <a:cubicBezTo>
                  <a:pt x="752774" y="318884"/>
                  <a:pt x="754486" y="326663"/>
                  <a:pt x="760288" y="328773"/>
                </a:cubicBezTo>
                <a:cubicBezTo>
                  <a:pt x="774860" y="334072"/>
                  <a:pt x="791110" y="332198"/>
                  <a:pt x="806521" y="333910"/>
                </a:cubicBezTo>
                <a:cubicBezTo>
                  <a:pt x="803096" y="339047"/>
                  <a:pt x="791881" y="344955"/>
                  <a:pt x="796247" y="349321"/>
                </a:cubicBezTo>
                <a:cubicBezTo>
                  <a:pt x="801239" y="354313"/>
                  <a:pt x="810697" y="347741"/>
                  <a:pt x="816795" y="344184"/>
                </a:cubicBezTo>
                <a:cubicBezTo>
                  <a:pt x="831586" y="335556"/>
                  <a:pt x="847195" y="326733"/>
                  <a:pt x="857892" y="313362"/>
                </a:cubicBezTo>
                <a:cubicBezTo>
                  <a:pt x="864741" y="304800"/>
                  <a:pt x="872358" y="296799"/>
                  <a:pt x="878440" y="287676"/>
                </a:cubicBezTo>
                <a:cubicBezTo>
                  <a:pt x="891570" y="267981"/>
                  <a:pt x="903730" y="242234"/>
                  <a:pt x="914400" y="220894"/>
                </a:cubicBezTo>
                <a:cubicBezTo>
                  <a:pt x="923059" y="177597"/>
                  <a:pt x="913860" y="211879"/>
                  <a:pt x="929811" y="174660"/>
                </a:cubicBezTo>
                <a:cubicBezTo>
                  <a:pt x="937351" y="157066"/>
                  <a:pt x="930977" y="156759"/>
                  <a:pt x="950360" y="143838"/>
                </a:cubicBezTo>
                <a:cubicBezTo>
                  <a:pt x="954865" y="140834"/>
                  <a:pt x="960485" y="139876"/>
                  <a:pt x="965771" y="138701"/>
                </a:cubicBezTo>
                <a:cubicBezTo>
                  <a:pt x="1020016" y="126647"/>
                  <a:pt x="977312" y="139991"/>
                  <a:pt x="1012004" y="128427"/>
                </a:cubicBezTo>
                <a:cubicBezTo>
                  <a:pt x="1010292" y="155825"/>
                  <a:pt x="1011148" y="183505"/>
                  <a:pt x="1006867" y="210620"/>
                </a:cubicBezTo>
                <a:cubicBezTo>
                  <a:pt x="1005904" y="216718"/>
                  <a:pt x="998761" y="220250"/>
                  <a:pt x="996593" y="226031"/>
                </a:cubicBezTo>
                <a:cubicBezTo>
                  <a:pt x="993527" y="234207"/>
                  <a:pt x="993574" y="243246"/>
                  <a:pt x="991456" y="251717"/>
                </a:cubicBezTo>
                <a:cubicBezTo>
                  <a:pt x="990143" y="256970"/>
                  <a:pt x="988031" y="261991"/>
                  <a:pt x="986319" y="267128"/>
                </a:cubicBezTo>
                <a:cubicBezTo>
                  <a:pt x="991456" y="272265"/>
                  <a:pt x="995685" y="278509"/>
                  <a:pt x="1001730" y="282539"/>
                </a:cubicBezTo>
                <a:cubicBezTo>
                  <a:pt x="1021159" y="295491"/>
                  <a:pt x="1070932" y="283193"/>
                  <a:pt x="1078786" y="282539"/>
                </a:cubicBezTo>
                <a:cubicBezTo>
                  <a:pt x="1085636" y="275690"/>
                  <a:pt x="1091689" y="267938"/>
                  <a:pt x="1099335" y="261991"/>
                </a:cubicBezTo>
                <a:cubicBezTo>
                  <a:pt x="1117534" y="247836"/>
                  <a:pt x="1122125" y="247544"/>
                  <a:pt x="1140431" y="241442"/>
                </a:cubicBezTo>
                <a:cubicBezTo>
                  <a:pt x="1147810" y="234064"/>
                  <a:pt x="1157277" y="225942"/>
                  <a:pt x="1160980" y="215757"/>
                </a:cubicBezTo>
                <a:cubicBezTo>
                  <a:pt x="1165806" y="202487"/>
                  <a:pt x="1166589" y="187988"/>
                  <a:pt x="1171254" y="174660"/>
                </a:cubicBezTo>
                <a:cubicBezTo>
                  <a:pt x="1178608" y="153649"/>
                  <a:pt x="1192573" y="134843"/>
                  <a:pt x="1196939" y="113015"/>
                </a:cubicBezTo>
                <a:cubicBezTo>
                  <a:pt x="1200884" y="93290"/>
                  <a:pt x="1200534" y="83326"/>
                  <a:pt x="1212351" y="66782"/>
                </a:cubicBezTo>
                <a:cubicBezTo>
                  <a:pt x="1222347" y="52788"/>
                  <a:pt x="1230029" y="50485"/>
                  <a:pt x="1243173" y="41096"/>
                </a:cubicBezTo>
                <a:cubicBezTo>
                  <a:pt x="1250140" y="36120"/>
                  <a:pt x="1257220" y="31257"/>
                  <a:pt x="1263721" y="25685"/>
                </a:cubicBezTo>
                <a:cubicBezTo>
                  <a:pt x="1269237" y="20957"/>
                  <a:pt x="1272782" y="13802"/>
                  <a:pt x="1279133" y="10274"/>
                </a:cubicBezTo>
                <a:cubicBezTo>
                  <a:pt x="1288600" y="5015"/>
                  <a:pt x="1309955" y="0"/>
                  <a:pt x="1309955" y="0"/>
                </a:cubicBezTo>
                <a:cubicBezTo>
                  <a:pt x="1352764" y="1712"/>
                  <a:pt x="1395941" y="-717"/>
                  <a:pt x="1438382" y="5137"/>
                </a:cubicBezTo>
                <a:cubicBezTo>
                  <a:pt x="1446863" y="6307"/>
                  <a:pt x="1451272" y="16719"/>
                  <a:pt x="1458930" y="20548"/>
                </a:cubicBezTo>
                <a:cubicBezTo>
                  <a:pt x="1465245" y="23705"/>
                  <a:pt x="1472629" y="23973"/>
                  <a:pt x="1479479" y="25685"/>
                </a:cubicBezTo>
                <a:cubicBezTo>
                  <a:pt x="1514452" y="46669"/>
                  <a:pt x="1495690" y="37937"/>
                  <a:pt x="1535986" y="51370"/>
                </a:cubicBezTo>
                <a:lnTo>
                  <a:pt x="1551398" y="56508"/>
                </a:lnTo>
                <a:cubicBezTo>
                  <a:pt x="1556535" y="58220"/>
                  <a:pt x="1562304" y="58641"/>
                  <a:pt x="1566809" y="61645"/>
                </a:cubicBezTo>
                <a:cubicBezTo>
                  <a:pt x="1610970" y="91086"/>
                  <a:pt x="1555099" y="55791"/>
                  <a:pt x="1597631" y="77056"/>
                </a:cubicBezTo>
                <a:cubicBezTo>
                  <a:pt x="1649223" y="102851"/>
                  <a:pt x="1570550" y="70587"/>
                  <a:pt x="1633591" y="97604"/>
                </a:cubicBezTo>
                <a:cubicBezTo>
                  <a:pt x="1638568" y="99737"/>
                  <a:pt x="1644159" y="100319"/>
                  <a:pt x="1649002" y="102741"/>
                </a:cubicBezTo>
                <a:cubicBezTo>
                  <a:pt x="1654524" y="105502"/>
                  <a:pt x="1658891" y="110254"/>
                  <a:pt x="1664413" y="113015"/>
                </a:cubicBezTo>
                <a:cubicBezTo>
                  <a:pt x="1669257" y="115437"/>
                  <a:pt x="1675091" y="115523"/>
                  <a:pt x="1679825" y="118153"/>
                </a:cubicBezTo>
                <a:cubicBezTo>
                  <a:pt x="1690619" y="124150"/>
                  <a:pt x="1700373" y="131852"/>
                  <a:pt x="1710647" y="138701"/>
                </a:cubicBezTo>
                <a:cubicBezTo>
                  <a:pt x="1727483" y="149925"/>
                  <a:pt x="1719884" y="148975"/>
                  <a:pt x="1731195" y="148975"/>
                </a:cubicBezTo>
              </a:path>
            </a:pathLst>
          </a:cu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036506" y="3671591"/>
            <a:ext cx="4025846" cy="156966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#</a:t>
            </a:r>
            <a:r>
              <a:rPr lang="en-US" sz="2400" dirty="0" err="1" smtClean="0"/>
              <a:t>strs</a:t>
            </a:r>
            <a:r>
              <a:rPr lang="en-US" sz="2400" dirty="0" smtClean="0"/>
              <a:t>  ↑</a:t>
            </a:r>
          </a:p>
          <a:p>
            <a:r>
              <a:rPr lang="en-US" sz="2400" dirty="0" smtClean="0"/>
              <a:t>Tract spread ↑</a:t>
            </a:r>
          </a:p>
          <a:p>
            <a:endParaRPr lang="en-US" sz="2400" dirty="0"/>
          </a:p>
          <a:p>
            <a:r>
              <a:rPr lang="en-US" sz="2400" b="1" dirty="0" smtClean="0"/>
              <a:t>Result:</a:t>
            </a:r>
            <a:r>
              <a:rPr lang="en-US" sz="2400" dirty="0" smtClean="0"/>
              <a:t> X should remain similar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574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“Reliable” ROIs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97280" y="2069364"/>
            <a:ext cx="5274488" cy="4175637"/>
            <a:chOff x="8099266" y="2287501"/>
            <a:chExt cx="3751298" cy="29697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9266" y="2287501"/>
              <a:ext cx="3751298" cy="2969778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8485068" y="3026532"/>
              <a:ext cx="322304" cy="322304"/>
            </a:xfrm>
            <a:prstGeom prst="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652611" y="2566979"/>
              <a:ext cx="322304" cy="322304"/>
            </a:xfrm>
            <a:prstGeom prst="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/>
          <p:cNvSpPr/>
          <p:nvPr/>
        </p:nvSpPr>
        <p:spPr>
          <a:xfrm>
            <a:off x="1814623" y="3168210"/>
            <a:ext cx="146660" cy="146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906931" y="3312822"/>
            <a:ext cx="146660" cy="146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887953" y="2507938"/>
            <a:ext cx="1393398" cy="709268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3328147" y="2507938"/>
            <a:ext cx="146660" cy="146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507937" y="2717029"/>
            <a:ext cx="146660" cy="146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endCxn id="17" idx="2"/>
          </p:cNvCxnSpPr>
          <p:nvPr/>
        </p:nvCxnSpPr>
        <p:spPr>
          <a:xfrm flipV="1">
            <a:off x="1978815" y="2915495"/>
            <a:ext cx="1529123" cy="473932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092108" y="2557391"/>
            <a:ext cx="1309369" cy="630098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52145" y="2772016"/>
            <a:ext cx="1521023" cy="744015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6914222" y="2755458"/>
                <a:ext cx="2478435" cy="855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X=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s-I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CA" sz="3200" b="0" i="1" smtClean="0">
                            <a:latin typeface="Cambria Math" charset="0"/>
                          </a:rPr>
                          <m:t>#</m:t>
                        </m:r>
                        <m:r>
                          <a:rPr lang="en-CA" sz="3200" b="0" i="1" smtClean="0">
                            <a:latin typeface="Cambria Math" charset="0"/>
                          </a:rPr>
                          <m:t>𝑠𝑡𝑟𝑠</m:t>
                        </m:r>
                      </m:num>
                      <m:den>
                        <m:r>
                          <a:rPr lang="en-CA" sz="3200" b="0" i="1" smtClean="0">
                            <a:latin typeface="Cambria Math" charset="0"/>
                          </a:rPr>
                          <m:t>𝑡𝑟𝑎𝑐𝑡</m:t>
                        </m:r>
                        <m:r>
                          <a:rPr lang="en-CA" sz="3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CA" sz="3200" b="0" i="1" smtClean="0">
                            <a:latin typeface="Cambria Math" charset="0"/>
                          </a:rPr>
                          <m:t>𝑠𝑝𝑟𝑒𝑎𝑑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222" y="2755458"/>
                <a:ext cx="2478435" cy="855875"/>
              </a:xfrm>
              <a:prstGeom prst="rect">
                <a:avLst/>
              </a:prstGeom>
              <a:blipFill rotWithShape="0">
                <a:blip r:embed="rId4"/>
                <a:stretch>
                  <a:fillRect l="-614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/>
          <p:cNvSpPr/>
          <p:nvPr/>
        </p:nvSpPr>
        <p:spPr>
          <a:xfrm>
            <a:off x="1686218" y="3328878"/>
            <a:ext cx="146660" cy="146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563246" y="2500022"/>
            <a:ext cx="146660" cy="146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4" idx="3"/>
          </p:cNvCxnSpPr>
          <p:nvPr/>
        </p:nvCxnSpPr>
        <p:spPr>
          <a:xfrm flipV="1">
            <a:off x="2092907" y="2600446"/>
            <a:ext cx="1517319" cy="734615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14222" y="3753920"/>
            <a:ext cx="4392293" cy="120032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#</a:t>
            </a:r>
            <a:r>
              <a:rPr lang="en-US" sz="2400" dirty="0" err="1" smtClean="0"/>
              <a:t>strs</a:t>
            </a:r>
            <a:r>
              <a:rPr lang="en-US" sz="2400" dirty="0" smtClean="0"/>
              <a:t>  ↑</a:t>
            </a:r>
          </a:p>
          <a:p>
            <a:r>
              <a:rPr lang="en-US" sz="2400" dirty="0" smtClean="0"/>
              <a:t>Tract spread should remain stable</a:t>
            </a:r>
            <a:endParaRPr lang="en-US" sz="2400" dirty="0"/>
          </a:p>
          <a:p>
            <a:r>
              <a:rPr lang="en-US" sz="2400" b="1" dirty="0" smtClean="0"/>
              <a:t>Result:</a:t>
            </a:r>
            <a:r>
              <a:rPr lang="en-US" sz="2400" dirty="0" smtClean="0"/>
              <a:t> X should increase</a:t>
            </a:r>
            <a:endParaRPr lang="en-US" sz="2400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748802" y="2498281"/>
            <a:ext cx="1550081" cy="899895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79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“Reliable” ROIs 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97280" y="2069364"/>
            <a:ext cx="5274488" cy="4175637"/>
            <a:chOff x="8099266" y="2287501"/>
            <a:chExt cx="3751298" cy="296977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9266" y="2287501"/>
              <a:ext cx="3751298" cy="2969778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8485068" y="3026532"/>
              <a:ext cx="322304" cy="322304"/>
            </a:xfrm>
            <a:prstGeom prst="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652611" y="2566979"/>
              <a:ext cx="322304" cy="322304"/>
            </a:xfrm>
            <a:prstGeom prst="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/>
          <p:cNvCxnSpPr/>
          <p:nvPr/>
        </p:nvCxnSpPr>
        <p:spPr>
          <a:xfrm flipV="1">
            <a:off x="1887953" y="2507938"/>
            <a:ext cx="1393398" cy="709268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7" idx="2"/>
          </p:cNvCxnSpPr>
          <p:nvPr/>
        </p:nvCxnSpPr>
        <p:spPr>
          <a:xfrm flipV="1">
            <a:off x="1978815" y="2915495"/>
            <a:ext cx="1529123" cy="473932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092108" y="2557391"/>
            <a:ext cx="1309369" cy="630098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52145" y="2772016"/>
            <a:ext cx="1521023" cy="744015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6914222" y="2218744"/>
                <a:ext cx="2478435" cy="8558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X=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s-IS" sz="32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CA" sz="3200" b="0" i="1" smtClean="0">
                            <a:latin typeface="Cambria Math" charset="0"/>
                          </a:rPr>
                          <m:t>#</m:t>
                        </m:r>
                        <m:r>
                          <a:rPr lang="en-CA" sz="3200" b="0" i="1" smtClean="0">
                            <a:latin typeface="Cambria Math" charset="0"/>
                          </a:rPr>
                          <m:t>𝑠𝑡𝑟𝑠</m:t>
                        </m:r>
                      </m:num>
                      <m:den>
                        <m:r>
                          <a:rPr lang="en-CA" sz="3200" b="0" i="1" smtClean="0">
                            <a:latin typeface="Cambria Math" charset="0"/>
                          </a:rPr>
                          <m:t>𝑡𝑟𝑎𝑐𝑡</m:t>
                        </m:r>
                        <m:r>
                          <a:rPr lang="en-CA" sz="3200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CA" sz="3200" b="0" i="1" smtClean="0">
                            <a:latin typeface="Cambria Math" charset="0"/>
                          </a:rPr>
                          <m:t>𝑠𝑝𝑟𝑒𝑎𝑑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4222" y="2218744"/>
                <a:ext cx="2478435" cy="855875"/>
              </a:xfrm>
              <a:prstGeom prst="rect">
                <a:avLst/>
              </a:prstGeom>
              <a:blipFill rotWithShape="0">
                <a:blip r:embed="rId4"/>
                <a:stretch>
                  <a:fillRect l="-6143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>
            <a:stCxn id="14" idx="3"/>
          </p:cNvCxnSpPr>
          <p:nvPr/>
        </p:nvCxnSpPr>
        <p:spPr>
          <a:xfrm flipV="1">
            <a:off x="2092907" y="2600446"/>
            <a:ext cx="1517319" cy="734615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48802" y="2498281"/>
            <a:ext cx="1550081" cy="899895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14222" y="3693562"/>
            <a:ext cx="46494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Reliability of ROI1 </a:t>
            </a:r>
            <a:r>
              <a:rPr lang="en-US" sz="2400" dirty="0" smtClean="0"/>
              <a:t>= average of X across all values </a:t>
            </a:r>
            <a:r>
              <a:rPr lang="en-US" sz="2400" smtClean="0"/>
              <a:t>of seeds-per-voxel </a:t>
            </a:r>
            <a:r>
              <a:rPr lang="en-US" sz="2400" dirty="0" smtClean="0"/>
              <a:t>for every tract connecting ROI1 against all other ROIs tested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4286201" y="2609634"/>
            <a:ext cx="453173" cy="453173"/>
          </a:xfrm>
          <a:prstGeom prst="rect">
            <a:avLst/>
          </a:prstGeom>
          <a:solidFill>
            <a:srgbClr val="0070C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endCxn id="24" idx="2"/>
          </p:cNvCxnSpPr>
          <p:nvPr/>
        </p:nvCxnSpPr>
        <p:spPr>
          <a:xfrm flipV="1">
            <a:off x="1850895" y="3062807"/>
            <a:ext cx="2661893" cy="384822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731270" y="2951454"/>
            <a:ext cx="2668896" cy="541791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92108" y="2830561"/>
            <a:ext cx="2314195" cy="714927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548989" y="3599139"/>
            <a:ext cx="6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ROI1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168556" y="2135816"/>
            <a:ext cx="6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ROI2</a:t>
            </a: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186570" y="2295227"/>
            <a:ext cx="6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ROI3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4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Optimizing ROIs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#</a:t>
            </a:r>
            <a:r>
              <a:rPr lang="en-US" dirty="0" err="1" smtClean="0"/>
              <a:t>str</a:t>
            </a:r>
            <a:r>
              <a:rPr lang="en-US" dirty="0" smtClean="0"/>
              <a:t>/tract spread reflects ROI reliability -&gt; modify ROIs to maximize “reliability”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932998" y="2480260"/>
            <a:ext cx="4280632" cy="3388834"/>
            <a:chOff x="3986164" y="2480260"/>
            <a:chExt cx="4280632" cy="3388834"/>
          </a:xfrm>
        </p:grpSpPr>
        <p:grpSp>
          <p:nvGrpSpPr>
            <p:cNvPr id="20" name="Group 19"/>
            <p:cNvGrpSpPr/>
            <p:nvPr/>
          </p:nvGrpSpPr>
          <p:grpSpPr>
            <a:xfrm>
              <a:off x="3986164" y="2480260"/>
              <a:ext cx="4280632" cy="3388834"/>
              <a:chOff x="1097280" y="2069364"/>
              <a:chExt cx="5274488" cy="4175637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097280" y="2069364"/>
                <a:ext cx="5274488" cy="4175637"/>
                <a:chOff x="8099266" y="2287501"/>
                <a:chExt cx="3751298" cy="2969778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99266" y="2287501"/>
                  <a:ext cx="3751298" cy="2969778"/>
                </a:xfrm>
                <a:prstGeom prst="rect">
                  <a:avLst/>
                </a:prstGeom>
              </p:spPr>
            </p:pic>
            <p:sp>
              <p:nvSpPr>
                <p:cNvPr id="6" name="Rectangle 5"/>
                <p:cNvSpPr/>
                <p:nvPr/>
              </p:nvSpPr>
              <p:spPr>
                <a:xfrm>
                  <a:off x="8662424" y="3026532"/>
                  <a:ext cx="144948" cy="144948"/>
                </a:xfrm>
                <a:prstGeom prst="rect">
                  <a:avLst/>
                </a:prstGeom>
                <a:solidFill>
                  <a:srgbClr val="0070C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" name="Straight Connector 9"/>
              <p:cNvCxnSpPr/>
              <p:nvPr/>
            </p:nvCxnSpPr>
            <p:spPr>
              <a:xfrm flipV="1">
                <a:off x="1887953" y="2507938"/>
                <a:ext cx="1393398" cy="709268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endCxn id="19" idx="2"/>
              </p:cNvCxnSpPr>
              <p:nvPr/>
            </p:nvCxnSpPr>
            <p:spPr>
              <a:xfrm flipV="1">
                <a:off x="1978815" y="2915495"/>
                <a:ext cx="1529123" cy="47393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2092108" y="2557391"/>
                <a:ext cx="1309369" cy="630098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2052145" y="2772016"/>
                <a:ext cx="1521023" cy="74401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2092907" y="2600446"/>
                <a:ext cx="1517319" cy="73461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1748802" y="2498281"/>
                <a:ext cx="1550081" cy="89989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Rectangle 20"/>
            <p:cNvSpPr/>
            <p:nvPr/>
          </p:nvSpPr>
          <p:spPr>
            <a:xfrm>
              <a:off x="4781187" y="3475973"/>
              <a:ext cx="165401" cy="165401"/>
            </a:xfrm>
            <a:prstGeom prst="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11524" y="3510069"/>
              <a:ext cx="165401" cy="165401"/>
            </a:xfrm>
            <a:prstGeom prst="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423736" y="3501660"/>
              <a:ext cx="165401" cy="165401"/>
            </a:xfrm>
            <a:prstGeom prst="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64714" y="2767534"/>
              <a:ext cx="165401" cy="165401"/>
            </a:xfrm>
            <a:prstGeom prst="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917114" y="2919934"/>
              <a:ext cx="165401" cy="165401"/>
            </a:xfrm>
            <a:prstGeom prst="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912827" y="3077156"/>
              <a:ext cx="165401" cy="165401"/>
            </a:xfrm>
            <a:prstGeom prst="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947189" y="2755953"/>
              <a:ext cx="165401" cy="165401"/>
            </a:xfrm>
            <a:prstGeom prst="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4516244" y="2665141"/>
              <a:ext cx="1304693" cy="847493"/>
            </a:xfrm>
            <a:custGeom>
              <a:avLst/>
              <a:gdLst>
                <a:gd name="connsiteX0" fmla="*/ 0 w 1304693"/>
                <a:gd name="connsiteY0" fmla="*/ 847493 h 847493"/>
                <a:gd name="connsiteX1" fmla="*/ 33454 w 1304693"/>
                <a:gd name="connsiteY1" fmla="*/ 546410 h 847493"/>
                <a:gd name="connsiteX2" fmla="*/ 66907 w 1304693"/>
                <a:gd name="connsiteY2" fmla="*/ 473927 h 847493"/>
                <a:gd name="connsiteX3" fmla="*/ 128239 w 1304693"/>
                <a:gd name="connsiteY3" fmla="*/ 379142 h 847493"/>
                <a:gd name="connsiteX4" fmla="*/ 161693 w 1304693"/>
                <a:gd name="connsiteY4" fmla="*/ 345688 h 847493"/>
                <a:gd name="connsiteX5" fmla="*/ 195146 w 1304693"/>
                <a:gd name="connsiteY5" fmla="*/ 328961 h 847493"/>
                <a:gd name="connsiteX6" fmla="*/ 234176 w 1304693"/>
                <a:gd name="connsiteY6" fmla="*/ 295508 h 847493"/>
                <a:gd name="connsiteX7" fmla="*/ 284356 w 1304693"/>
                <a:gd name="connsiteY7" fmla="*/ 273205 h 847493"/>
                <a:gd name="connsiteX8" fmla="*/ 301083 w 1304693"/>
                <a:gd name="connsiteY8" fmla="*/ 262054 h 847493"/>
                <a:gd name="connsiteX9" fmla="*/ 367990 w 1304693"/>
                <a:gd name="connsiteY9" fmla="*/ 245327 h 847493"/>
                <a:gd name="connsiteX10" fmla="*/ 607741 w 1304693"/>
                <a:gd name="connsiteY10" fmla="*/ 250903 h 847493"/>
                <a:gd name="connsiteX11" fmla="*/ 635619 w 1304693"/>
                <a:gd name="connsiteY11" fmla="*/ 262054 h 847493"/>
                <a:gd name="connsiteX12" fmla="*/ 696951 w 1304693"/>
                <a:gd name="connsiteY12" fmla="*/ 273205 h 847493"/>
                <a:gd name="connsiteX13" fmla="*/ 763858 w 1304693"/>
                <a:gd name="connsiteY13" fmla="*/ 267630 h 847493"/>
                <a:gd name="connsiteX14" fmla="*/ 791736 w 1304693"/>
                <a:gd name="connsiteY14" fmla="*/ 239752 h 847493"/>
                <a:gd name="connsiteX15" fmla="*/ 858644 w 1304693"/>
                <a:gd name="connsiteY15" fmla="*/ 195147 h 847493"/>
                <a:gd name="connsiteX16" fmla="*/ 908824 w 1304693"/>
                <a:gd name="connsiteY16" fmla="*/ 156118 h 847493"/>
                <a:gd name="connsiteX17" fmla="*/ 942278 w 1304693"/>
                <a:gd name="connsiteY17" fmla="*/ 133815 h 847493"/>
                <a:gd name="connsiteX18" fmla="*/ 1020336 w 1304693"/>
                <a:gd name="connsiteY18" fmla="*/ 44605 h 847493"/>
                <a:gd name="connsiteX19" fmla="*/ 1053790 w 1304693"/>
                <a:gd name="connsiteY19" fmla="*/ 11152 h 847493"/>
                <a:gd name="connsiteX20" fmla="*/ 1064941 w 1304693"/>
                <a:gd name="connsiteY20" fmla="*/ 0 h 847493"/>
                <a:gd name="connsiteX21" fmla="*/ 1131849 w 1304693"/>
                <a:gd name="connsiteY21" fmla="*/ 11152 h 847493"/>
                <a:gd name="connsiteX22" fmla="*/ 1143000 w 1304693"/>
                <a:gd name="connsiteY22" fmla="*/ 27879 h 847493"/>
                <a:gd name="connsiteX23" fmla="*/ 1176454 w 1304693"/>
                <a:gd name="connsiteY23" fmla="*/ 55757 h 847493"/>
                <a:gd name="connsiteX24" fmla="*/ 1193180 w 1304693"/>
                <a:gd name="connsiteY24" fmla="*/ 61332 h 847493"/>
                <a:gd name="connsiteX25" fmla="*/ 1293541 w 1304693"/>
                <a:gd name="connsiteY25" fmla="*/ 72483 h 847493"/>
                <a:gd name="connsiteX26" fmla="*/ 1299117 w 1304693"/>
                <a:gd name="connsiteY26" fmla="*/ 89210 h 847493"/>
                <a:gd name="connsiteX27" fmla="*/ 1304693 w 1304693"/>
                <a:gd name="connsiteY27" fmla="*/ 117088 h 84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04693" h="847493">
                  <a:moveTo>
                    <a:pt x="0" y="847493"/>
                  </a:moveTo>
                  <a:cubicBezTo>
                    <a:pt x="4535" y="785518"/>
                    <a:pt x="4091" y="631238"/>
                    <a:pt x="33454" y="546410"/>
                  </a:cubicBezTo>
                  <a:cubicBezTo>
                    <a:pt x="42158" y="521264"/>
                    <a:pt x="55007" y="497728"/>
                    <a:pt x="66907" y="473927"/>
                  </a:cubicBezTo>
                  <a:cubicBezTo>
                    <a:pt x="85701" y="436339"/>
                    <a:pt x="100894" y="411044"/>
                    <a:pt x="128239" y="379142"/>
                  </a:cubicBezTo>
                  <a:cubicBezTo>
                    <a:pt x="138502" y="367168"/>
                    <a:pt x="149077" y="355150"/>
                    <a:pt x="161693" y="345688"/>
                  </a:cubicBezTo>
                  <a:cubicBezTo>
                    <a:pt x="171667" y="338208"/>
                    <a:pt x="184773" y="335877"/>
                    <a:pt x="195146" y="328961"/>
                  </a:cubicBezTo>
                  <a:cubicBezTo>
                    <a:pt x="280315" y="272182"/>
                    <a:pt x="132647" y="356426"/>
                    <a:pt x="234176" y="295508"/>
                  </a:cubicBezTo>
                  <a:cubicBezTo>
                    <a:pt x="335115" y="234944"/>
                    <a:pt x="226466" y="302150"/>
                    <a:pt x="284356" y="273205"/>
                  </a:cubicBezTo>
                  <a:cubicBezTo>
                    <a:pt x="290350" y="270208"/>
                    <a:pt x="294959" y="264776"/>
                    <a:pt x="301083" y="262054"/>
                  </a:cubicBezTo>
                  <a:cubicBezTo>
                    <a:pt x="327590" y="250273"/>
                    <a:pt x="339938" y="250003"/>
                    <a:pt x="367990" y="245327"/>
                  </a:cubicBezTo>
                  <a:cubicBezTo>
                    <a:pt x="447907" y="247186"/>
                    <a:pt x="527958" y="245917"/>
                    <a:pt x="607741" y="250903"/>
                  </a:cubicBezTo>
                  <a:cubicBezTo>
                    <a:pt x="617730" y="251527"/>
                    <a:pt x="626033" y="259178"/>
                    <a:pt x="635619" y="262054"/>
                  </a:cubicBezTo>
                  <a:cubicBezTo>
                    <a:pt x="645368" y="264979"/>
                    <a:pt x="689000" y="271880"/>
                    <a:pt x="696951" y="273205"/>
                  </a:cubicBezTo>
                  <a:cubicBezTo>
                    <a:pt x="719253" y="271347"/>
                    <a:pt x="742754" y="275078"/>
                    <a:pt x="763858" y="267630"/>
                  </a:cubicBezTo>
                  <a:cubicBezTo>
                    <a:pt x="776251" y="263256"/>
                    <a:pt x="781297" y="247735"/>
                    <a:pt x="791736" y="239752"/>
                  </a:cubicBezTo>
                  <a:cubicBezTo>
                    <a:pt x="813028" y="223470"/>
                    <a:pt x="837486" y="211603"/>
                    <a:pt x="858644" y="195147"/>
                  </a:cubicBezTo>
                  <a:cubicBezTo>
                    <a:pt x="875371" y="182137"/>
                    <a:pt x="891193" y="167872"/>
                    <a:pt x="908824" y="156118"/>
                  </a:cubicBezTo>
                  <a:cubicBezTo>
                    <a:pt x="919975" y="148684"/>
                    <a:pt x="932192" y="142640"/>
                    <a:pt x="942278" y="133815"/>
                  </a:cubicBezTo>
                  <a:cubicBezTo>
                    <a:pt x="1049199" y="40258"/>
                    <a:pt x="962198" y="114371"/>
                    <a:pt x="1020336" y="44605"/>
                  </a:cubicBezTo>
                  <a:cubicBezTo>
                    <a:pt x="1030432" y="32490"/>
                    <a:pt x="1042639" y="22303"/>
                    <a:pt x="1053790" y="11152"/>
                  </a:cubicBezTo>
                  <a:lnTo>
                    <a:pt x="1064941" y="0"/>
                  </a:lnTo>
                  <a:cubicBezTo>
                    <a:pt x="1087244" y="3717"/>
                    <a:pt x="1110556" y="3547"/>
                    <a:pt x="1131849" y="11152"/>
                  </a:cubicBezTo>
                  <a:cubicBezTo>
                    <a:pt x="1138160" y="13406"/>
                    <a:pt x="1138710" y="22731"/>
                    <a:pt x="1143000" y="27879"/>
                  </a:cubicBezTo>
                  <a:cubicBezTo>
                    <a:pt x="1151806" y="38446"/>
                    <a:pt x="1163926" y="49493"/>
                    <a:pt x="1176454" y="55757"/>
                  </a:cubicBezTo>
                  <a:cubicBezTo>
                    <a:pt x="1181710" y="58385"/>
                    <a:pt x="1187529" y="59718"/>
                    <a:pt x="1193180" y="61332"/>
                  </a:cubicBezTo>
                  <a:cubicBezTo>
                    <a:pt x="1232858" y="72668"/>
                    <a:pt x="1234838" y="68290"/>
                    <a:pt x="1293541" y="72483"/>
                  </a:cubicBezTo>
                  <a:cubicBezTo>
                    <a:pt x="1295400" y="78059"/>
                    <a:pt x="1297691" y="83508"/>
                    <a:pt x="1299117" y="89210"/>
                  </a:cubicBezTo>
                  <a:cubicBezTo>
                    <a:pt x="1301416" y="98404"/>
                    <a:pt x="1304693" y="117088"/>
                    <a:pt x="1304693" y="117088"/>
                  </a:cubicBezTo>
                </a:path>
              </a:pathLst>
            </a:custGeom>
            <a:noFill/>
            <a:ln w="254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977358" y="2480259"/>
            <a:ext cx="4280632" cy="3388834"/>
            <a:chOff x="3986164" y="2480260"/>
            <a:chExt cx="4280632" cy="3388834"/>
          </a:xfrm>
        </p:grpSpPr>
        <p:grpSp>
          <p:nvGrpSpPr>
            <p:cNvPr id="32" name="Group 31"/>
            <p:cNvGrpSpPr/>
            <p:nvPr/>
          </p:nvGrpSpPr>
          <p:grpSpPr>
            <a:xfrm>
              <a:off x="3986164" y="2480260"/>
              <a:ext cx="4280632" cy="3388834"/>
              <a:chOff x="1097280" y="2069364"/>
              <a:chExt cx="5274488" cy="4175637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1097280" y="2069364"/>
                <a:ext cx="5274488" cy="4175637"/>
                <a:chOff x="8099266" y="2287501"/>
                <a:chExt cx="3751298" cy="2969778"/>
              </a:xfrm>
            </p:grpSpPr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99266" y="2287501"/>
                  <a:ext cx="3751298" cy="2969778"/>
                </a:xfrm>
                <a:prstGeom prst="rect">
                  <a:avLst/>
                </a:prstGeom>
              </p:spPr>
            </p:pic>
            <p:sp>
              <p:nvSpPr>
                <p:cNvPr id="49" name="Rectangle 48"/>
                <p:cNvSpPr/>
                <p:nvPr/>
              </p:nvSpPr>
              <p:spPr>
                <a:xfrm>
                  <a:off x="8662424" y="3026532"/>
                  <a:ext cx="144948" cy="144948"/>
                </a:xfrm>
                <a:prstGeom prst="rect">
                  <a:avLst/>
                </a:prstGeom>
                <a:solidFill>
                  <a:srgbClr val="0070C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2" name="Straight Connector 41"/>
              <p:cNvCxnSpPr/>
              <p:nvPr/>
            </p:nvCxnSpPr>
            <p:spPr>
              <a:xfrm flipV="1">
                <a:off x="1887953" y="2507938"/>
                <a:ext cx="1393398" cy="709268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endCxn id="48" idx="2"/>
              </p:cNvCxnSpPr>
              <p:nvPr/>
            </p:nvCxnSpPr>
            <p:spPr>
              <a:xfrm flipV="1">
                <a:off x="1978815" y="2915495"/>
                <a:ext cx="1529123" cy="473932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V="1">
                <a:off x="2092108" y="2557391"/>
                <a:ext cx="1309369" cy="630098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2052145" y="2772016"/>
                <a:ext cx="1521023" cy="74401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2092907" y="2600446"/>
                <a:ext cx="1517319" cy="734615"/>
              </a:xfrm>
              <a:prstGeom prst="line">
                <a:avLst/>
              </a:prstGeom>
              <a:ln w="254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Rectangle 32"/>
            <p:cNvSpPr/>
            <p:nvPr/>
          </p:nvSpPr>
          <p:spPr>
            <a:xfrm>
              <a:off x="4781187" y="3475973"/>
              <a:ext cx="165401" cy="165401"/>
            </a:xfrm>
            <a:prstGeom prst="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611524" y="3510069"/>
              <a:ext cx="165401" cy="165401"/>
            </a:xfrm>
            <a:prstGeom prst="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764714" y="2767534"/>
              <a:ext cx="165401" cy="165401"/>
            </a:xfrm>
            <a:prstGeom prst="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917114" y="2919934"/>
              <a:ext cx="165401" cy="165401"/>
            </a:xfrm>
            <a:prstGeom prst="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912827" y="3077156"/>
              <a:ext cx="165401" cy="165401"/>
            </a:xfrm>
            <a:prstGeom prst="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947189" y="2755953"/>
              <a:ext cx="165401" cy="165401"/>
            </a:xfrm>
            <a:prstGeom prst="rect">
              <a:avLst/>
            </a:prstGeom>
            <a:solidFill>
              <a:srgbClr val="0070C0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Right Arrow 49"/>
          <p:cNvSpPr/>
          <p:nvPr/>
        </p:nvSpPr>
        <p:spPr>
          <a:xfrm>
            <a:off x="5326258" y="3756470"/>
            <a:ext cx="1516318" cy="8364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need</a:t>
            </a:r>
            <a:endParaRPr lang="en-US" dirty="0"/>
          </a:p>
        </p:txBody>
      </p:sp>
      <p:pic>
        <p:nvPicPr>
          <p:cNvPr id="1028" name="Picture 4" descr="mage result for become an expert in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480" y="1981200"/>
            <a:ext cx="61722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" y="2148840"/>
            <a:ext cx="3939540" cy="2941864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5882640" y="5012308"/>
            <a:ext cx="4282440" cy="157591"/>
          </a:xfrm>
          <a:custGeom>
            <a:avLst/>
            <a:gdLst>
              <a:gd name="connsiteX0" fmla="*/ 0 w 4282440"/>
              <a:gd name="connsiteY0" fmla="*/ 123572 h 157591"/>
              <a:gd name="connsiteX1" fmla="*/ 579120 w 4282440"/>
              <a:gd name="connsiteY1" fmla="*/ 123572 h 157591"/>
              <a:gd name="connsiteX2" fmla="*/ 670560 w 4282440"/>
              <a:gd name="connsiteY2" fmla="*/ 93092 h 157591"/>
              <a:gd name="connsiteX3" fmla="*/ 990600 w 4282440"/>
              <a:gd name="connsiteY3" fmla="*/ 77852 h 157591"/>
              <a:gd name="connsiteX4" fmla="*/ 1264920 w 4282440"/>
              <a:gd name="connsiteY4" fmla="*/ 77852 h 157591"/>
              <a:gd name="connsiteX5" fmla="*/ 1417320 w 4282440"/>
              <a:gd name="connsiteY5" fmla="*/ 93092 h 157591"/>
              <a:gd name="connsiteX6" fmla="*/ 1463040 w 4282440"/>
              <a:gd name="connsiteY6" fmla="*/ 108332 h 157591"/>
              <a:gd name="connsiteX7" fmla="*/ 2545080 w 4282440"/>
              <a:gd name="connsiteY7" fmla="*/ 77852 h 157591"/>
              <a:gd name="connsiteX8" fmla="*/ 2895600 w 4282440"/>
              <a:gd name="connsiteY8" fmla="*/ 77852 h 157591"/>
              <a:gd name="connsiteX9" fmla="*/ 2941320 w 4282440"/>
              <a:gd name="connsiteY9" fmla="*/ 62612 h 157591"/>
              <a:gd name="connsiteX10" fmla="*/ 3185160 w 4282440"/>
              <a:gd name="connsiteY10" fmla="*/ 77852 h 157591"/>
              <a:gd name="connsiteX11" fmla="*/ 3261360 w 4282440"/>
              <a:gd name="connsiteY11" fmla="*/ 93092 h 157591"/>
              <a:gd name="connsiteX12" fmla="*/ 3398520 w 4282440"/>
              <a:gd name="connsiteY12" fmla="*/ 77852 h 157591"/>
              <a:gd name="connsiteX13" fmla="*/ 4008120 w 4282440"/>
              <a:gd name="connsiteY13" fmla="*/ 47372 h 157591"/>
              <a:gd name="connsiteX14" fmla="*/ 4053840 w 4282440"/>
              <a:gd name="connsiteY14" fmla="*/ 16892 h 157591"/>
              <a:gd name="connsiteX15" fmla="*/ 4114800 w 4282440"/>
              <a:gd name="connsiteY15" fmla="*/ 1652 h 157591"/>
              <a:gd name="connsiteX16" fmla="*/ 4282440 w 4282440"/>
              <a:gd name="connsiteY16" fmla="*/ 1652 h 15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82440" h="157591">
                <a:moveTo>
                  <a:pt x="0" y="123572"/>
                </a:moveTo>
                <a:cubicBezTo>
                  <a:pt x="219429" y="178429"/>
                  <a:pt x="115644" y="158333"/>
                  <a:pt x="579120" y="123572"/>
                </a:cubicBezTo>
                <a:cubicBezTo>
                  <a:pt x="611159" y="121169"/>
                  <a:pt x="638468" y="94620"/>
                  <a:pt x="670560" y="93092"/>
                </a:cubicBezTo>
                <a:lnTo>
                  <a:pt x="990600" y="77852"/>
                </a:lnTo>
                <a:cubicBezTo>
                  <a:pt x="1107110" y="39015"/>
                  <a:pt x="1028182" y="58913"/>
                  <a:pt x="1264920" y="77852"/>
                </a:cubicBezTo>
                <a:cubicBezTo>
                  <a:pt x="1315811" y="81923"/>
                  <a:pt x="1366520" y="88012"/>
                  <a:pt x="1417320" y="93092"/>
                </a:cubicBezTo>
                <a:cubicBezTo>
                  <a:pt x="1432560" y="98172"/>
                  <a:pt x="1446976" y="108332"/>
                  <a:pt x="1463040" y="108332"/>
                </a:cubicBezTo>
                <a:cubicBezTo>
                  <a:pt x="2416618" y="108332"/>
                  <a:pt x="2146111" y="157646"/>
                  <a:pt x="2545080" y="77852"/>
                </a:cubicBezTo>
                <a:cubicBezTo>
                  <a:pt x="2728017" y="91924"/>
                  <a:pt x="2728232" y="103601"/>
                  <a:pt x="2895600" y="77852"/>
                </a:cubicBezTo>
                <a:cubicBezTo>
                  <a:pt x="2911478" y="75409"/>
                  <a:pt x="2926080" y="67692"/>
                  <a:pt x="2941320" y="62612"/>
                </a:cubicBezTo>
                <a:cubicBezTo>
                  <a:pt x="3022600" y="67692"/>
                  <a:pt x="3104088" y="70131"/>
                  <a:pt x="3185160" y="77852"/>
                </a:cubicBezTo>
                <a:cubicBezTo>
                  <a:pt x="3210946" y="80308"/>
                  <a:pt x="3235457" y="93092"/>
                  <a:pt x="3261360" y="93092"/>
                </a:cubicBezTo>
                <a:cubicBezTo>
                  <a:pt x="3307361" y="93092"/>
                  <a:pt x="3352800" y="82932"/>
                  <a:pt x="3398520" y="77852"/>
                </a:cubicBezTo>
                <a:cubicBezTo>
                  <a:pt x="3655484" y="13611"/>
                  <a:pt x="3276811" y="103627"/>
                  <a:pt x="4008120" y="47372"/>
                </a:cubicBezTo>
                <a:cubicBezTo>
                  <a:pt x="4026382" y="45967"/>
                  <a:pt x="4037005" y="24107"/>
                  <a:pt x="4053840" y="16892"/>
                </a:cubicBezTo>
                <a:cubicBezTo>
                  <a:pt x="4073092" y="8641"/>
                  <a:pt x="4093901" y="3045"/>
                  <a:pt x="4114800" y="1652"/>
                </a:cubicBezTo>
                <a:cubicBezTo>
                  <a:pt x="4170556" y="-2065"/>
                  <a:pt x="4226560" y="1652"/>
                  <a:pt x="4282440" y="1652"/>
                </a:cubicBez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/>
          <p:cNvSpPr/>
          <p:nvPr/>
        </p:nvSpPr>
        <p:spPr>
          <a:xfrm>
            <a:off x="4372510" y="5502184"/>
            <a:ext cx="739414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DURING</a:t>
            </a:r>
            <a:r>
              <a:rPr lang="en-US" sz="4000" b="1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BRAINHACK SCHOOL</a:t>
            </a:r>
            <a:endParaRPr lang="en-US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972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need</a:t>
            </a:r>
            <a:endParaRPr lang="en-US" dirty="0"/>
          </a:p>
        </p:txBody>
      </p:sp>
      <p:pic>
        <p:nvPicPr>
          <p:cNvPr id="2050" name="Picture 2" descr="mage result for patient per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280" y="1854200"/>
            <a:ext cx="4724400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56360" y="2209800"/>
            <a:ext cx="484632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 smtClean="0"/>
              <a:t>A patient Python tutor</a:t>
            </a:r>
          </a:p>
          <a:p>
            <a:pPr marL="342900" indent="-342900">
              <a:buAutoNum type="arabicPeriod"/>
            </a:pPr>
            <a:endParaRPr lang="en-US" sz="2800" dirty="0" smtClean="0"/>
          </a:p>
          <a:p>
            <a:pPr marL="342900" indent="-342900">
              <a:buAutoNum type="arabicPeriod"/>
            </a:pPr>
            <a:r>
              <a:rPr lang="en-US" sz="2800" dirty="0" smtClean="0"/>
              <a:t>Someone with fMRI knowledge</a:t>
            </a:r>
          </a:p>
          <a:p>
            <a:pPr marL="342900" indent="-342900">
              <a:buAutoNum type="arabicPeriod"/>
            </a:pPr>
            <a:endParaRPr lang="en-US" sz="2800" dirty="0" smtClean="0"/>
          </a:p>
          <a:p>
            <a:pPr marL="342900" indent="-342900">
              <a:buAutoNum type="arabicPeriod"/>
            </a:pPr>
            <a:r>
              <a:rPr lang="en-US" sz="2800" dirty="0" smtClean="0"/>
              <a:t>Advantage if the person has experience with DWI</a:t>
            </a:r>
          </a:p>
          <a:p>
            <a:pPr marL="342900" indent="-342900">
              <a:buAutoNum type="arabicPeriod"/>
            </a:pPr>
            <a:endParaRPr lang="en-US" sz="2800" dirty="0" smtClean="0"/>
          </a:p>
          <a:p>
            <a:r>
              <a:rPr lang="en-US" sz="2000" dirty="0" smtClean="0"/>
              <a:t>Further details in my </a:t>
            </a:r>
            <a:r>
              <a:rPr lang="en-US" sz="2000" dirty="0" err="1" smtClean="0"/>
              <a:t>README.md</a:t>
            </a:r>
            <a:r>
              <a:rPr lang="en-US" sz="2000" dirty="0" smtClean="0"/>
              <a:t> and </a:t>
            </a:r>
            <a:r>
              <a:rPr lang="en-US" sz="2000" dirty="0" err="1" smtClean="0"/>
              <a:t>CONTRIBUTING.md</a:t>
            </a:r>
            <a:r>
              <a:rPr lang="en-US" sz="2000" dirty="0" smtClean="0"/>
              <a:t> files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394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can offer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1845734"/>
            <a:ext cx="3002280" cy="4023360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DWI:</a:t>
            </a:r>
          </a:p>
          <a:p>
            <a:pPr lvl="1"/>
            <a:r>
              <a:rPr lang="en-US" sz="2800" dirty="0" smtClean="0"/>
              <a:t>Processing</a:t>
            </a:r>
          </a:p>
          <a:p>
            <a:pPr lvl="1"/>
            <a:r>
              <a:rPr lang="en-US" sz="2800" dirty="0" err="1" smtClean="0"/>
              <a:t>Tractography</a:t>
            </a:r>
            <a:endParaRPr lang="en-US" sz="2800" dirty="0" smtClean="0"/>
          </a:p>
          <a:p>
            <a:pPr lvl="1"/>
            <a:r>
              <a:rPr lang="en-US" sz="2800" dirty="0" smtClean="0"/>
              <a:t>Analysis</a:t>
            </a:r>
          </a:p>
          <a:p>
            <a:r>
              <a:rPr lang="en-US" sz="3000" dirty="0" err="1" smtClean="0"/>
              <a:t>Matlab</a:t>
            </a:r>
            <a:endParaRPr lang="en-US" sz="3000" dirty="0" smtClean="0"/>
          </a:p>
          <a:p>
            <a:r>
              <a:rPr lang="en-US" sz="3000" dirty="0" smtClean="0"/>
              <a:t>Brain trauma</a:t>
            </a:r>
          </a:p>
          <a:p>
            <a:r>
              <a:rPr lang="en-US" sz="3200" dirty="0" smtClean="0"/>
              <a:t>Neuroscience</a:t>
            </a:r>
          </a:p>
          <a:p>
            <a:r>
              <a:rPr lang="en-US" sz="3200" dirty="0" smtClean="0"/>
              <a:t>Anatomy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59" y="1845734"/>
            <a:ext cx="4295481" cy="404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9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4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25856"/>
            <a:ext cx="10058400" cy="4023360"/>
          </a:xfrm>
        </p:spPr>
        <p:txBody>
          <a:bodyPr>
            <a:noAutofit/>
          </a:bodyPr>
          <a:lstStyle/>
          <a:p>
            <a:r>
              <a:rPr lang="en-US" sz="2800" dirty="0" smtClean="0"/>
              <a:t>Undergrad: Cognitive Science (McGill)</a:t>
            </a:r>
          </a:p>
          <a:p>
            <a:pPr lvl="1"/>
            <a:r>
              <a:rPr lang="en-US" sz="2400" dirty="0" smtClean="0"/>
              <a:t>EEG</a:t>
            </a:r>
          </a:p>
          <a:p>
            <a:pPr lvl="1"/>
            <a:r>
              <a:rPr lang="en-US" sz="2400" dirty="0" smtClean="0"/>
              <a:t>Decision-making research</a:t>
            </a:r>
          </a:p>
          <a:p>
            <a:pPr lvl="1"/>
            <a:r>
              <a:rPr lang="en-US" sz="2400" dirty="0" smtClean="0"/>
              <a:t>Monkey intracellular recording</a:t>
            </a:r>
          </a:p>
          <a:p>
            <a:r>
              <a:rPr lang="en-US" sz="2800" dirty="0" smtClean="0"/>
              <a:t>MD/PhD (McGill):</a:t>
            </a:r>
          </a:p>
          <a:p>
            <a:pPr lvl="1"/>
            <a:r>
              <a:rPr lang="en-US" sz="2400" dirty="0" smtClean="0"/>
              <a:t>2 years of med school</a:t>
            </a:r>
          </a:p>
          <a:p>
            <a:pPr lvl="1"/>
            <a:r>
              <a:rPr lang="en-US" sz="2400" dirty="0" smtClean="0"/>
              <a:t>3-4 years of PhD &lt;- </a:t>
            </a:r>
            <a:r>
              <a:rPr lang="en-US" sz="2400" b="1" dirty="0" smtClean="0"/>
              <a:t>Where I am (2/4)</a:t>
            </a:r>
          </a:p>
          <a:p>
            <a:pPr lvl="1"/>
            <a:r>
              <a:rPr lang="en-US" sz="2400" dirty="0" smtClean="0"/>
              <a:t>2 more years of med school</a:t>
            </a:r>
          </a:p>
          <a:p>
            <a:r>
              <a:rPr lang="en-US" sz="2600" dirty="0" smtClean="0"/>
              <a:t>5 years of residency</a:t>
            </a:r>
          </a:p>
          <a:p>
            <a:r>
              <a:rPr lang="en-US" sz="2600" dirty="0" smtClean="0"/>
              <a:t>2-4 years of post-doc</a:t>
            </a:r>
            <a:endParaRPr lang="en-US" sz="2600" dirty="0"/>
          </a:p>
        </p:txBody>
      </p:sp>
      <p:pic>
        <p:nvPicPr>
          <p:cNvPr id="5124" name="Picture 4" descr="mage result for medical students at graduation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45" y="1845734"/>
            <a:ext cx="4174435" cy="438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22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lab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373279" y="2054134"/>
            <a:ext cx="9506401" cy="3832059"/>
            <a:chOff x="1503119" y="2069374"/>
            <a:chExt cx="9506401" cy="383205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03119" y="2069374"/>
              <a:ext cx="2882449" cy="383205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6868" r="14378"/>
            <a:stretch/>
          </p:blipFill>
          <p:spPr>
            <a:xfrm>
              <a:off x="4815095" y="2069374"/>
              <a:ext cx="2882449" cy="383205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7071" y="2069374"/>
              <a:ext cx="2882449" cy="38320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356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study </a:t>
            </a:r>
            <a:r>
              <a:rPr lang="en-US" dirty="0" err="1" smtClean="0"/>
              <a:t>mTBIs</a:t>
            </a:r>
            <a:r>
              <a:rPr lang="en-US" dirty="0" smtClean="0"/>
              <a:t> using neuroimaging?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265" y="2030780"/>
            <a:ext cx="2930429" cy="365326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65771" y="2148804"/>
            <a:ext cx="11804449" cy="4093148"/>
            <a:chOff x="365771" y="2148804"/>
            <a:chExt cx="11804449" cy="4093148"/>
          </a:xfrm>
        </p:grpSpPr>
        <p:grpSp>
          <p:nvGrpSpPr>
            <p:cNvPr id="5" name="Group 4"/>
            <p:cNvGrpSpPr/>
            <p:nvPr/>
          </p:nvGrpSpPr>
          <p:grpSpPr>
            <a:xfrm>
              <a:off x="365771" y="2148804"/>
              <a:ext cx="3861011" cy="2793383"/>
              <a:chOff x="679101" y="1757699"/>
              <a:chExt cx="2741163" cy="198319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9101" y="1757699"/>
                <a:ext cx="2741163" cy="1983190"/>
              </a:xfrm>
              <a:prstGeom prst="rect">
                <a:avLst/>
              </a:prstGeom>
            </p:spPr>
          </p:pic>
          <p:sp>
            <p:nvSpPr>
              <p:cNvPr id="7" name="Oval 6"/>
              <p:cNvSpPr/>
              <p:nvPr/>
            </p:nvSpPr>
            <p:spPr>
              <a:xfrm>
                <a:off x="769235" y="2472215"/>
                <a:ext cx="316736" cy="260297"/>
              </a:xfrm>
              <a:prstGeom prst="ellipse">
                <a:avLst/>
              </a:prstGeom>
              <a:solidFill>
                <a:srgbClr val="FF0000">
                  <a:alpha val="6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930892" y="5028372"/>
              <a:ext cx="311687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latin typeface="Calibri" charset="0"/>
                  <a:ea typeface="Calibri" charset="0"/>
                  <a:cs typeface="Calibri" charset="0"/>
                </a:rPr>
                <a:t>Asymptomatic damage</a:t>
              </a:r>
            </a:p>
            <a:p>
              <a:pPr algn="ctr"/>
              <a:r>
                <a:rPr lang="en-US" sz="2400" b="1" dirty="0" smtClean="0">
                  <a:latin typeface="Calibri" charset="0"/>
                  <a:ea typeface="Calibri" charset="0"/>
                  <a:cs typeface="Calibri" charset="0"/>
                </a:rPr>
                <a:t>OR</a:t>
              </a:r>
            </a:p>
            <a:p>
              <a:pPr algn="ctr"/>
              <a:r>
                <a:rPr lang="en-US" sz="2400" b="1" dirty="0" smtClean="0">
                  <a:latin typeface="Calibri" charset="0"/>
                  <a:ea typeface="Calibri" charset="0"/>
                  <a:cs typeface="Calibri" charset="0"/>
                </a:rPr>
                <a:t>Incomplete recovery</a:t>
              </a:r>
              <a:endParaRPr lang="en-US" sz="2400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807118" y="5041623"/>
              <a:ext cx="301294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latin typeface="Calibri" charset="0"/>
                  <a:ea typeface="Calibri" charset="0"/>
                  <a:cs typeface="Calibri" charset="0"/>
                </a:rPr>
                <a:t>Repeat injury</a:t>
              </a:r>
            </a:p>
            <a:p>
              <a:pPr algn="ctr"/>
              <a:r>
                <a:rPr lang="en-US" sz="2400" b="1" dirty="0" smtClean="0">
                  <a:latin typeface="Calibri" charset="0"/>
                  <a:ea typeface="Calibri" charset="0"/>
                  <a:cs typeface="Calibri" charset="0"/>
                </a:rPr>
                <a:t>AND</a:t>
              </a:r>
            </a:p>
            <a:p>
              <a:pPr algn="ctr"/>
              <a:r>
                <a:rPr lang="en-US" sz="2400" b="1" dirty="0" smtClean="0">
                  <a:latin typeface="Calibri" charset="0"/>
                  <a:ea typeface="Calibri" charset="0"/>
                  <a:cs typeface="Calibri" charset="0"/>
                </a:rPr>
                <a:t>Accumulating damage</a:t>
              </a:r>
              <a:endParaRPr lang="en-US" sz="2400" b="1" dirty="0">
                <a:latin typeface="Calibri" charset="0"/>
                <a:ea typeface="Calibri" charset="0"/>
                <a:cs typeface="Calibri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8309209" y="2148804"/>
              <a:ext cx="3861011" cy="2793383"/>
              <a:chOff x="7551664" y="1746117"/>
              <a:chExt cx="2741163" cy="198319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1664" y="1746117"/>
                <a:ext cx="2741163" cy="1983190"/>
              </a:xfrm>
              <a:prstGeom prst="rect">
                <a:avLst/>
              </a:prstGeom>
            </p:spPr>
          </p:pic>
          <p:sp>
            <p:nvSpPr>
              <p:cNvPr id="12" name="Oval 11"/>
              <p:cNvSpPr/>
              <p:nvPr/>
            </p:nvSpPr>
            <p:spPr>
              <a:xfrm>
                <a:off x="7613048" y="2066762"/>
                <a:ext cx="1017004" cy="753635"/>
              </a:xfrm>
              <a:prstGeom prst="ellipse">
                <a:avLst/>
              </a:prstGeom>
              <a:solidFill>
                <a:srgbClr val="FF0000">
                  <a:alpha val="63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ight Arrow 12"/>
            <p:cNvSpPr/>
            <p:nvPr/>
          </p:nvSpPr>
          <p:spPr>
            <a:xfrm>
              <a:off x="4353738" y="3060839"/>
              <a:ext cx="3822854" cy="836413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82792" y="3790246"/>
              <a:ext cx="28264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Calibri" charset="0"/>
                  <a:ea typeface="Calibri" charset="0"/>
                  <a:cs typeface="Calibri" charset="0"/>
                </a:rPr>
                <a:t>Premature clearance</a:t>
              </a:r>
              <a:endParaRPr lang="en-US" sz="2400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82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Being rebellious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" t="41654" r="8924" b="31486"/>
          <a:stretch/>
        </p:blipFill>
        <p:spPr>
          <a:xfrm>
            <a:off x="1495712" y="2004049"/>
            <a:ext cx="4018160" cy="3324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67" y="2004049"/>
            <a:ext cx="3528825" cy="3324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86861" y="5414180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My lab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8600955" y="5414180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Me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0526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path so far: last year</a:t>
            </a:r>
            <a:endParaRPr lang="en-US" dirty="0"/>
          </a:p>
        </p:txBody>
      </p:sp>
      <p:pic>
        <p:nvPicPr>
          <p:cNvPr id="6" name="Picture 2" descr="mage result for i have no idea what i'm do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314" y="1875044"/>
            <a:ext cx="5824330" cy="371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99966" y="5724938"/>
            <a:ext cx="2853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Self-directed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3961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path so far: this year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5"/>
          <a:stretch/>
        </p:blipFill>
        <p:spPr>
          <a:xfrm>
            <a:off x="1785068" y="1876508"/>
            <a:ext cx="8682824" cy="4359675"/>
          </a:xfrm>
          <a:prstGeom prst="rect">
            <a:avLst/>
          </a:prstGeom>
        </p:spPr>
      </p:pic>
      <p:pic>
        <p:nvPicPr>
          <p:cNvPr id="8" name="Picture 2" descr="http://scil.dinf.usherbrooke.ca/wp-content/gallery/scil-group-pictures/descoteaux-burea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761" y="2456145"/>
            <a:ext cx="5293437" cy="32004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scil.dinf.usherbrooke.ca/wp-content/gallery/scil-group-pictures/descoteaux-bureau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761" y="2456145"/>
            <a:ext cx="5293437" cy="3200400"/>
          </a:xfrm>
          <a:prstGeom prst="rect">
            <a:avLst/>
          </a:prstGeom>
          <a:noFill/>
          <a:effectLst>
            <a:glow rad="1485900">
              <a:srgbClr val="FFFF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88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 from my 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62572" y="5980600"/>
            <a:ext cx="214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Keightley</a:t>
            </a:r>
            <a:r>
              <a:rPr lang="en-US" dirty="0"/>
              <a:t> et al., 2014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t="40855" r="9120" b="32286"/>
          <a:stretch/>
        </p:blipFill>
        <p:spPr>
          <a:xfrm>
            <a:off x="1562572" y="1973569"/>
            <a:ext cx="4018160" cy="33245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" t="41654" r="8924" b="31486"/>
          <a:stretch/>
        </p:blipFill>
        <p:spPr>
          <a:xfrm>
            <a:off x="6875432" y="1973569"/>
            <a:ext cx="4018160" cy="33245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84343" y="5407429"/>
            <a:ext cx="1174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Healthy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114910" y="5402701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Concussed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2256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88" y="2473819"/>
            <a:ext cx="3413734" cy="32161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763" y="2491812"/>
            <a:ext cx="4058915" cy="32161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0" t="40855" r="9120" b="32286"/>
          <a:stretch/>
        </p:blipFill>
        <p:spPr>
          <a:xfrm>
            <a:off x="4667813" y="2173559"/>
            <a:ext cx="2306460" cy="190832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450529" y="4099874"/>
            <a:ext cx="2741027" cy="83641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5333</TotalTime>
  <Words>387</Words>
  <Application>Microsoft Macintosh PowerPoint</Application>
  <PresentationFormat>Widescreen</PresentationFormat>
  <Paragraphs>102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Cambria Math</vt:lpstr>
      <vt:lpstr>Arial</vt:lpstr>
      <vt:lpstr>Retrospect</vt:lpstr>
      <vt:lpstr>Project Pitch</vt:lpstr>
      <vt:lpstr>Background</vt:lpstr>
      <vt:lpstr>My lab</vt:lpstr>
      <vt:lpstr>Why study mTBIs using neuroimaging?</vt:lpstr>
      <vt:lpstr>Being rebellious</vt:lpstr>
      <vt:lpstr>My path so far: last year</vt:lpstr>
      <vt:lpstr>My path so far: this year</vt:lpstr>
      <vt:lpstr>Previous work from my lab</vt:lpstr>
      <vt:lpstr>Procedure</vt:lpstr>
      <vt:lpstr>Problem</vt:lpstr>
      <vt:lpstr>Idea: calculating ROI “reliability”</vt:lpstr>
      <vt:lpstr>“Unreliable” ROIs </vt:lpstr>
      <vt:lpstr>“Reliable” ROIs </vt:lpstr>
      <vt:lpstr>“Reliable” ROIs </vt:lpstr>
      <vt:lpstr>Optimizing ROIs</vt:lpstr>
      <vt:lpstr>What I need</vt:lpstr>
      <vt:lpstr>What I need</vt:lpstr>
      <vt:lpstr>What I can offer</vt:lpstr>
      <vt:lpstr>THANK YOU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Guido Guberman</dc:creator>
  <cp:lastModifiedBy>Guido Guberman</cp:lastModifiedBy>
  <cp:revision>203</cp:revision>
  <dcterms:created xsi:type="dcterms:W3CDTF">2018-02-16T14:16:23Z</dcterms:created>
  <dcterms:modified xsi:type="dcterms:W3CDTF">2018-05-23T19:50:13Z</dcterms:modified>
</cp:coreProperties>
</file>